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nsolas" panose="020B0609020204030204" pitchFamily="49" charset="0"/>
      <p:regular r:id="rId15"/>
      <p:bold r:id="rId16"/>
      <p:italic r:id="rId17"/>
      <p:boldItalic r:id="rId18"/>
    </p:embeddedFont>
    <p:embeddedFont>
      <p:font typeface="Fira Sans" panose="020B0503050000020004" pitchFamily="34" charset="0"/>
      <p:regular r:id="rId19"/>
    </p:embeddedFont>
    <p:embeddedFont>
      <p:font typeface="Inconsolata Bold" pitchFamily="1" charset="0"/>
      <p:bold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2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min_medte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Ссылки, Встроенные функции и Статистика в Microsoft Office</a:t>
            </a:r>
            <a:endParaRPr lang="en-US" sz="44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9645F-298B-6727-D9AC-36D00019D727}"/>
              </a:ext>
            </a:extLst>
          </p:cNvPr>
          <p:cNvSpPr txBox="1"/>
          <p:nvPr/>
        </p:nvSpPr>
        <p:spPr>
          <a:xfrm>
            <a:off x="653113" y="155120"/>
            <a:ext cx="722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strike="noStrike" dirty="0">
                <a:solidFill>
                  <a:srgbClr val="F94C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КГБПОУ "Минусинский медицинский техникум"</a:t>
            </a:r>
            <a:endParaRPr lang="ru-RU" sz="2400" b="1" i="0" strike="noStrike" dirty="0">
              <a:solidFill>
                <a:srgbClr val="F94CA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2D559-A518-0413-DB18-FA4D675368AB}"/>
              </a:ext>
            </a:extLst>
          </p:cNvPr>
          <p:cNvSpPr txBox="1"/>
          <p:nvPr/>
        </p:nvSpPr>
        <p:spPr>
          <a:xfrm>
            <a:off x="793790" y="7140582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strike="noStrike" dirty="0">
                <a:solidFill>
                  <a:srgbClr val="F94C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 студент 113 группы</a:t>
            </a:r>
            <a:r>
              <a:rPr lang="en-US" sz="1800" b="1" i="0" strike="noStrike" dirty="0">
                <a:solidFill>
                  <a:srgbClr val="F94C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i="0" strike="noStrike" dirty="0">
                <a:solidFill>
                  <a:srgbClr val="F94C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Пестенко К.С.</a:t>
            </a:r>
            <a:endParaRPr lang="ru-RU" sz="1800" b="1" i="0" strike="noStrike" dirty="0">
              <a:solidFill>
                <a:srgbClr val="F94CA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322" y="526613"/>
            <a:ext cx="10454759" cy="59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Что такое ссылки и зачем они нужны?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70322" y="1584722"/>
            <a:ext cx="7786926" cy="1225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Ссылки в Microsoft Excel – это адреса ячеек или диапазонов ячеек, которые используются в формулах. Они позволяют создавать динамические вычисления, где изменение значения в одной ячейке автоматически обновляет результаты во всех связанных формулах.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70322" y="2982873"/>
            <a:ext cx="7786926" cy="919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Это фундаментальный инструмент для построения сложных моделей данных, автоматизации отчетов и обеспечения целостности информации в больших таблицах.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69" y="1627822"/>
            <a:ext cx="5035510" cy="503551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70322" y="7094101"/>
            <a:ext cx="13289756" cy="813792"/>
          </a:xfrm>
          <a:prstGeom prst="roundRect">
            <a:avLst>
              <a:gd name="adj" fmla="val 3530"/>
            </a:avLst>
          </a:prstGeom>
          <a:solidFill>
            <a:srgbClr val="4A022B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4" y="7379256"/>
            <a:ext cx="239316" cy="1914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92542" y="7333417"/>
            <a:ext cx="12476083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Эффективное использование ссылок значительно повышает производительность и точность работы с электронными таблицами.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4337" y="663059"/>
            <a:ext cx="7868126" cy="170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Абсолютные, относительные и смешанные ссылки: подробный разбор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124337" y="2644854"/>
            <a:ext cx="3842980" cy="2661285"/>
          </a:xfrm>
          <a:prstGeom prst="roundRect">
            <a:avLst>
              <a:gd name="adj" fmla="val 1027"/>
            </a:avLst>
          </a:prstGeom>
          <a:solidFill>
            <a:srgbClr val="433550"/>
          </a:solidFill>
          <a:ln/>
        </p:spPr>
      </p:sp>
      <p:sp>
        <p:nvSpPr>
          <p:cNvPr id="7" name="Text 2"/>
          <p:cNvSpPr/>
          <p:nvPr/>
        </p:nvSpPr>
        <p:spPr>
          <a:xfrm>
            <a:off x="6306503" y="3555921"/>
            <a:ext cx="290024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Относительные ссылки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6306503" y="3950018"/>
            <a:ext cx="3478649" cy="116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Изменяются при копировании формулы, подстраиваясь под новое расположение. Это стандартный тип ссылок.</a:t>
            </a:r>
            <a:endParaRPr lang="en-US" sz="1400" dirty="0"/>
          </a:p>
        </p:txBody>
      </p:sp>
      <p:sp>
        <p:nvSpPr>
          <p:cNvPr id="9" name="Shape 4"/>
          <p:cNvSpPr/>
          <p:nvPr/>
        </p:nvSpPr>
        <p:spPr>
          <a:xfrm>
            <a:off x="10149483" y="2644854"/>
            <a:ext cx="3842980" cy="2661285"/>
          </a:xfrm>
          <a:prstGeom prst="roundRect">
            <a:avLst>
              <a:gd name="adj" fmla="val 1027"/>
            </a:avLst>
          </a:prstGeom>
          <a:solidFill>
            <a:srgbClr val="433550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648" y="2827020"/>
            <a:ext cx="546735" cy="5467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331648" y="3555921"/>
            <a:ext cx="250233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Абсолютные ссылки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0331648" y="3950018"/>
            <a:ext cx="3478649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Остаются неизменными при копировании. Обозначаются знаком доллара ($) перед буквой столбца и/или номером строки (например, </a:t>
            </a:r>
            <a:r>
              <a:rPr lang="en-US" sz="14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$A$1</a:t>
            </a: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).</a:t>
            </a:r>
            <a:endParaRPr lang="en-US" sz="1400" dirty="0"/>
          </a:p>
        </p:txBody>
      </p:sp>
      <p:sp>
        <p:nvSpPr>
          <p:cNvPr id="13" name="Shape 7"/>
          <p:cNvSpPr/>
          <p:nvPr/>
        </p:nvSpPr>
        <p:spPr>
          <a:xfrm>
            <a:off x="6124337" y="5488305"/>
            <a:ext cx="7868126" cy="2078117"/>
          </a:xfrm>
          <a:prstGeom prst="roundRect">
            <a:avLst>
              <a:gd name="adj" fmla="val 1316"/>
            </a:avLst>
          </a:prstGeom>
          <a:solidFill>
            <a:srgbClr val="433550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503" y="5670470"/>
            <a:ext cx="546735" cy="54673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306503" y="6399371"/>
            <a:ext cx="2453878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Смешанные ссылки</a:t>
            </a:r>
            <a:endParaRPr lang="en-US" sz="1750" dirty="0"/>
          </a:p>
        </p:txBody>
      </p:sp>
      <p:sp>
        <p:nvSpPr>
          <p:cNvPr id="16" name="Text 9"/>
          <p:cNvSpPr/>
          <p:nvPr/>
        </p:nvSpPr>
        <p:spPr>
          <a:xfrm>
            <a:off x="6306503" y="6793468"/>
            <a:ext cx="7503795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Фиксируют либо столбец, либо строку. Например, </a:t>
            </a:r>
            <a:r>
              <a:rPr lang="en-US" sz="14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$A1</a:t>
            </a: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фиксирует столбец А, а </a:t>
            </a:r>
            <a:r>
              <a:rPr lang="en-US" sz="14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A$1</a:t>
            </a:r>
            <a:r>
              <a:rPr lang="en-US" sz="14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фиксирует строку 1. Используются для сохранения части ссылки при копировании.</a:t>
            </a:r>
            <a:endParaRPr lang="en-US" sz="1400" dirty="0"/>
          </a:p>
        </p:txBody>
      </p:sp>
      <p:pic>
        <p:nvPicPr>
          <p:cNvPr id="17" name="Image 4" descr="preencoded.png">
            <a:extLst>
              <a:ext uri="{FF2B5EF4-FFF2-40B4-BE49-F238E27FC236}">
                <a16:creationId xmlns:a16="http://schemas.microsoft.com/office/drawing/2014/main" id="{EA3DE91F-F42B-CD6A-16D1-F682CF46D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85" y="2827019"/>
            <a:ext cx="546735" cy="546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6966" y="56436"/>
            <a:ext cx="10062805" cy="43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Практическое применение ссылок в Excel: примеры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6966" y="538996"/>
            <a:ext cx="238863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Расчет общей стоимости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86966" y="774174"/>
            <a:ext cx="665857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Используйте относительные ссылки для умножения цены на количество в каждой строке и абсолютную ссылку для налога с продаж.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6" y="1260375"/>
            <a:ext cx="6658570" cy="66585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84864" y="556184"/>
            <a:ext cx="294227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Создание финансовых отчетов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84864" y="755388"/>
            <a:ext cx="6658570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Смешанные ссылки незаменимы при создании таблиц умножения или других матричных расчетов, где нужно фиксировать только часть адреса.</a:t>
            </a:r>
            <a:endParaRPr lang="en-US" sz="10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864" y="1260375"/>
            <a:ext cx="6658570" cy="665857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86966" y="9094708"/>
            <a:ext cx="13656469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Мастерство владения различными типами ссылок открывает безграничные возможности для автоматизации и анализа данных в Excel.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606981"/>
            <a:ext cx="13085683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Встроенные функции Excel для обработки данных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72358" y="2427565"/>
            <a:ext cx="13085683" cy="1059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Встроенные функции Excel – это мощные, предопределенные формулы, предназначенные для выполнения сложных вычислений и обработки данных. Они охватывают широкий спектр задач, от базовой арифметики до статистического анализа и работы с текстом.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72" y="3877508"/>
            <a:ext cx="3873103" cy="264830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425" y="3877508"/>
            <a:ext cx="3873103" cy="26483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2358" y="6916341"/>
            <a:ext cx="13085683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Использование функций позволяет значительно упростить создание формул, сократить время на обработку данных и минимизировать ошибки.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848" y="539710"/>
            <a:ext cx="13260705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Категории функций: математические, текстовые, логические и другие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09374" y="2144316"/>
            <a:ext cx="440055" cy="508635"/>
          </a:xfrm>
          <a:prstGeom prst="roundRect">
            <a:avLst>
              <a:gd name="adj" fmla="val 12468"/>
            </a:avLst>
          </a:prstGeom>
          <a:solidFill>
            <a:srgbClr val="4D4D51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5" y="2291834"/>
            <a:ext cx="244554" cy="1956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4848" y="2887742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Математические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84848" y="3310771"/>
            <a:ext cx="6508075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Выполняют арифметические операции: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СУММ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СРЗНАЧ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ОКРУГЛ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КОРЕНЬ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462004" y="2144316"/>
            <a:ext cx="440055" cy="508635"/>
          </a:xfrm>
          <a:prstGeom prst="roundRect">
            <a:avLst>
              <a:gd name="adj" fmla="val 12468"/>
            </a:avLst>
          </a:prstGeom>
          <a:solidFill>
            <a:srgbClr val="4D4D51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754" y="2291834"/>
            <a:ext cx="244554" cy="1956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37477" y="2887742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Текстовые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7437477" y="3310771"/>
            <a:ext cx="6508075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Манипулируют строками текста: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СЦЕПИТЬ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ЛЕВСИМВ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ПРАВСИМВ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ДЛСТР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709374" y="4333875"/>
            <a:ext cx="440055" cy="508635"/>
          </a:xfrm>
          <a:prstGeom prst="roundRect">
            <a:avLst>
              <a:gd name="adj" fmla="val 12468"/>
            </a:avLst>
          </a:prstGeom>
          <a:solidFill>
            <a:srgbClr val="4D4D51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5" y="4481393"/>
            <a:ext cx="244554" cy="19562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84848" y="5077301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Логические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684848" y="5500330"/>
            <a:ext cx="6508075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Принимают решения на основе условий: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ЕСЛИ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И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ИЛИ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НЕ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7477" y="4343638"/>
            <a:ext cx="489109" cy="48910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437477" y="5077301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Даты и времени</a:t>
            </a:r>
            <a:endParaRPr lang="en-US" sz="1900" dirty="0"/>
          </a:p>
        </p:txBody>
      </p:sp>
      <p:sp>
        <p:nvSpPr>
          <p:cNvPr id="17" name="Text 11"/>
          <p:cNvSpPr/>
          <p:nvPr/>
        </p:nvSpPr>
        <p:spPr>
          <a:xfrm>
            <a:off x="7437477" y="5500330"/>
            <a:ext cx="6508075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Работают с датами и временем: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СЕГОДНЯ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ТДАТА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ДЕНЬ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МЕСЯЦ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ГОД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  <p:sp>
        <p:nvSpPr>
          <p:cNvPr id="18" name="Shape 12"/>
          <p:cNvSpPr/>
          <p:nvPr/>
        </p:nvSpPr>
        <p:spPr>
          <a:xfrm>
            <a:off x="709374" y="6202680"/>
            <a:ext cx="440055" cy="508635"/>
          </a:xfrm>
          <a:prstGeom prst="roundRect">
            <a:avLst>
              <a:gd name="adj" fmla="val 12468"/>
            </a:avLst>
          </a:prstGeom>
          <a:solidFill>
            <a:srgbClr val="4D4D51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5" y="6350198"/>
            <a:ext cx="244554" cy="19562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84848" y="6946106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Финансовые</a:t>
            </a:r>
            <a:endParaRPr lang="en-US" sz="1900" dirty="0"/>
          </a:p>
        </p:txBody>
      </p:sp>
      <p:sp>
        <p:nvSpPr>
          <p:cNvPr id="21" name="Text 14"/>
          <p:cNvSpPr/>
          <p:nvPr/>
        </p:nvSpPr>
        <p:spPr>
          <a:xfrm>
            <a:off x="684848" y="7369135"/>
            <a:ext cx="6508075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Расчеты, связанные с инвестициями и кредитами: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ПЛТ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ПРЗНАЧ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БС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  <p:sp>
        <p:nvSpPr>
          <p:cNvPr id="22" name="Shape 15"/>
          <p:cNvSpPr/>
          <p:nvPr/>
        </p:nvSpPr>
        <p:spPr>
          <a:xfrm>
            <a:off x="7462004" y="6202680"/>
            <a:ext cx="440055" cy="508635"/>
          </a:xfrm>
          <a:prstGeom prst="roundRect">
            <a:avLst>
              <a:gd name="adj" fmla="val 12468"/>
            </a:avLst>
          </a:prstGeom>
          <a:solidFill>
            <a:srgbClr val="4D4D51"/>
          </a:solidFill>
          <a:ln/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754" y="6350198"/>
            <a:ext cx="244554" cy="195620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437477" y="6946106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Поиск и ссылки</a:t>
            </a:r>
            <a:endParaRPr lang="en-US" sz="1900" dirty="0"/>
          </a:p>
        </p:txBody>
      </p:sp>
      <p:sp>
        <p:nvSpPr>
          <p:cNvPr id="25" name="Text 17"/>
          <p:cNvSpPr/>
          <p:nvPr/>
        </p:nvSpPr>
        <p:spPr>
          <a:xfrm>
            <a:off x="7437477" y="7369135"/>
            <a:ext cx="6508075" cy="320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Находят данные в таблицах: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ВПР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ГПР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ИНДЕКС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50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ПОИСКПОЗ</a:t>
            </a: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5531" y="20639"/>
            <a:ext cx="10173176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Примеры использования популярных встроенных функций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35531" y="502842"/>
            <a:ext cx="1905833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Функция </a:t>
            </a:r>
            <a:r>
              <a:rPr lang="en-US" sz="1200" b="1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ВПР</a:t>
            </a:r>
            <a:r>
              <a:rPr lang="en-US" sz="1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 (VLOOKUP)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41721" y="737371"/>
            <a:ext cx="6727865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Используется для поиска значений в таблице по заданному критерию.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54103" y="982788"/>
            <a:ext cx="6727865" cy="385763"/>
          </a:xfrm>
          <a:prstGeom prst="roundRect">
            <a:avLst>
              <a:gd name="adj" fmla="val 4840"/>
            </a:avLst>
          </a:prstGeom>
          <a:solidFill>
            <a:srgbClr val="31233E"/>
          </a:solidFill>
          <a:ln/>
        </p:spPr>
      </p:sp>
      <p:sp>
        <p:nvSpPr>
          <p:cNvPr id="7" name="Text 5"/>
          <p:cNvSpPr/>
          <p:nvPr/>
        </p:nvSpPr>
        <p:spPr>
          <a:xfrm>
            <a:off x="566140" y="1046705"/>
            <a:ext cx="6491407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=ВПР(что ищем; где ищем; номер столбца; интервальный просмотр)</a:t>
            </a:r>
            <a:endParaRPr lang="en-US" sz="9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3" y="1567696"/>
            <a:ext cx="6727865" cy="655772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315200" y="497954"/>
            <a:ext cx="2357795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Функция </a:t>
            </a:r>
            <a:r>
              <a:rPr lang="en-US" sz="1200" b="1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СУММЕСЛИ</a:t>
            </a:r>
            <a:r>
              <a:rPr lang="en-US" sz="1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 (SUMIF)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315200" y="737371"/>
            <a:ext cx="6727865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Суммирует значения в диапазоне, которые соответствуют указанному критерию.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7330205" y="982788"/>
            <a:ext cx="6727865" cy="385763"/>
          </a:xfrm>
          <a:prstGeom prst="roundRect">
            <a:avLst>
              <a:gd name="adj" fmla="val 4840"/>
            </a:avLst>
          </a:prstGeom>
          <a:solidFill>
            <a:srgbClr val="31233E"/>
          </a:solidFill>
          <a:ln/>
        </p:spPr>
      </p:sp>
      <p:sp>
        <p:nvSpPr>
          <p:cNvPr id="12" name="Shape 9"/>
          <p:cNvSpPr/>
          <p:nvPr/>
        </p:nvSpPr>
        <p:spPr>
          <a:xfrm>
            <a:off x="7324013" y="982788"/>
            <a:ext cx="6740247" cy="385763"/>
          </a:xfrm>
          <a:prstGeom prst="roundRect">
            <a:avLst>
              <a:gd name="adj" fmla="val 4840"/>
            </a:avLst>
          </a:prstGeom>
          <a:solidFill>
            <a:srgbClr val="31233E"/>
          </a:solidFill>
          <a:ln/>
        </p:spPr>
      </p:sp>
      <p:sp>
        <p:nvSpPr>
          <p:cNvPr id="13" name="Text 10"/>
          <p:cNvSpPr/>
          <p:nvPr/>
        </p:nvSpPr>
        <p:spPr>
          <a:xfrm>
            <a:off x="7448434" y="1076133"/>
            <a:ext cx="6491407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=СУММЕСЛИ(диапазон; критерий; диапазон_суммирования)</a:t>
            </a:r>
            <a:endParaRPr lang="en-US" sz="9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395" y="1567697"/>
            <a:ext cx="6727865" cy="655772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35531" y="9241393"/>
            <a:ext cx="13759339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Освоение этих функций значительно расширяет возможности анализа данных и автоматизации в Excel.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365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Сбор и анализ статистических данных в Office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5484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Microsoft Office, особенно Excel, предоставляет мощные инструменты для сбора, организации и анализа статистических данных. Это позволяет принимать обоснованные решения на основе количественных показателей.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681770"/>
            <a:ext cx="4221599" cy="272188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60" y="3681770"/>
            <a:ext cx="4221599" cy="272188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510" y="3681770"/>
            <a:ext cx="4221599" cy="272188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93790" y="6804779"/>
            <a:ext cx="13042821" cy="741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Функции, такие как </a:t>
            </a:r>
            <a:r>
              <a:rPr lang="en-US" sz="17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СРЕДНЕЕ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7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МЕДИАНА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7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МОДА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1750" dirty="0">
                <a:solidFill>
                  <a:srgbClr val="DAD1E6"/>
                </a:solidFill>
                <a:highlight>
                  <a:srgbClr val="31233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СТАНДАРТНОЕОТКЛОНЕНИЕ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а также </a:t>
            </a:r>
            <a:r>
              <a:rPr lang="en-US" sz="1750" dirty="0">
                <a:solidFill>
                  <a:srgbClr val="000000"/>
                </a:solidFill>
                <a:highlight>
                  <a:srgbClr val="F94CAF"/>
                </a:highlight>
                <a:latin typeface="Fira Sans" pitchFamily="34" charset="0"/>
                <a:ea typeface="Fira Sans" pitchFamily="34" charset="-122"/>
                <a:cs typeface="Fira Sans" pitchFamily="34" charset="-120"/>
              </a:rPr>
              <a:t>Пакет анализа данных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помогают выявлять тенденции, корреляции и аномалии в больших наборах данных.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563</Words>
  <Application>Microsoft Office PowerPoint</Application>
  <PresentationFormat>Произвольный</PresentationFormat>
  <Paragraphs>55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Inconsolata Bold</vt:lpstr>
      <vt:lpstr>Consolas</vt:lpstr>
      <vt:lpstr>Times New Roman</vt:lpstr>
      <vt:lpstr>Arial</vt:lpstr>
      <vt:lpstr>Calibri</vt:lpstr>
      <vt:lpstr>Fira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Jarvis Badabomovich</cp:lastModifiedBy>
  <cp:revision>3</cp:revision>
  <dcterms:created xsi:type="dcterms:W3CDTF">2025-12-09T11:58:15Z</dcterms:created>
  <dcterms:modified xsi:type="dcterms:W3CDTF">2025-12-10T02:02:29Z</dcterms:modified>
</cp:coreProperties>
</file>